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65624-09E8-4910-AD6E-EFDBF29D12B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E4365-E2EF-4D80-874B-37091AFC0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95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E3584-28AE-4409-ABEF-6D62A766C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9DBC60F-1C47-47FD-ADA1-F38D9C95F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7DCA97-3A3A-4C07-976E-BEE87F812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6F2371-F04A-4FBE-8A26-D854B4D04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41994C-1043-4B55-9A27-4FB2F8E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8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42C56-1BFC-4C6E-A6ED-8FF56A80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F2A6598-571A-4441-8CF1-2A7B618BC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880800-D00B-4B1C-AF6F-07710289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6872AF-2E80-478C-83BF-83F89C5D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17AE8F-4FA0-4EF6-8C4F-85A2579D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1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A883C61-C496-4AE7-8D48-2CD9091FE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1AA31C9-E79C-4461-B535-3F588DFF0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190B5B-4259-4B0A-8F3A-D0F5EEA07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C0D20F-E3A2-469F-B4BB-848E989B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425293-A507-44A0-98BB-1BF423D5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63974-B0E6-44CB-9624-7A420DD4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677124-8FA0-48C7-85F6-B9106BD73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37E4A8-F172-4777-B912-34A9D375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6E3F8A-BFBC-4979-A20D-5958AF5D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4D6AE6-6650-4870-A6CE-E2CD59A7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9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62DFC6-B419-4568-BBF9-71709DDE0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91F580-C46C-494E-A86E-56C4EA03F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DC04CB-D405-4BFE-A5DB-C19FDB4B6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4E7E5D-4C02-41AB-B891-5C038206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1983C4-E5EA-44FD-8DAD-80206AEB5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1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372643-E808-4681-8C7A-FD4DC38F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2A59C0-4875-47CC-820C-8184E0636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68C326-A9B0-48C1-A6F4-04D1367C1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D75D60-C727-4DE7-B6BB-7A7CB5D57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6E607B-DB65-47AC-A63C-573942FA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1A59A0-A2D1-4711-8393-9373D52C0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0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58588-977E-4361-A8C5-69260DDA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B16569-800D-4F9D-AE8D-216A63B29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593C012-8C8E-48FB-A200-7A66AFDD0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3E39AB-C31C-46AA-88FC-7E9A7F260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AFCBCAE-26FD-4F29-92A9-B3D27C089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EE2D82-E5A0-4F37-808A-6192E6CFB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24E96ED-3A29-486C-8BA0-FDECCA2F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B9F5A3D-A327-4546-8C0D-FC5F9DFE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3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75EAF-8061-44F4-96D7-192EB80D3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DBD80E8-9716-428D-AA71-B6FBA8FB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8129FDD-7A97-43C1-BD6E-BA33C4131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83DBA1C-2527-454E-A602-229204FB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4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5CA2B9-126D-42C0-88A0-270DB652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A76FB6F-5A37-4FF7-8A7E-6FDCCC8B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3F85A37-DEC4-4DE7-8355-8CC89DF6A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9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9714CC-8FB6-4C51-A5B0-0F4006A30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A985A6-3625-4BAA-8F0C-4F092A382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FA4968-E0B1-43F4-BB70-613749CB8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9FB436-6C04-4935-8FB3-3828C2AF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EAA4CC-8EB2-4911-97B3-170110EE3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E102D6-9024-47BB-876F-4C5D1345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8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106D6-37B6-4051-9DE0-1AB13E39E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C0C9E9D-013F-499B-A20F-CBAA1FDCC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C5CB8B6-AEEF-436B-B330-3D056F64B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05CFA1A-772F-4ABE-AB8D-8DEA9834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B56E86-6115-43CD-A55B-E30B7589B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25C39B-8793-4318-AD75-75C8C69F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6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9070BF1-C070-4D28-80D4-00054F74A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9609DB-43F1-427B-B6E7-2131F54CA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D28494-A5F9-4FB2-A877-EFA9191C5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09FD-DCC0-4DFE-BB0E-A5A8AC6B9195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CEB95D-A802-4D43-9841-BFBAC2CB4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C2BDF2-980B-4EDD-96E3-05872487B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C3C56-2EF5-45E6-B85E-78C966C37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3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fbeeldingsresultaat voor parabola bridge">
            <a:extLst>
              <a:ext uri="{FF2B5EF4-FFF2-40B4-BE49-F238E27FC236}">
                <a16:creationId xmlns:a16="http://schemas.microsoft.com/office/drawing/2014/main" id="{77B3D93C-CCCF-47E4-8D66-31598D6B6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4" y="2974726"/>
            <a:ext cx="7902165" cy="3306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beeldingsresultaat">
            <a:extLst>
              <a:ext uri="{FF2B5EF4-FFF2-40B4-BE49-F238E27FC236}">
                <a16:creationId xmlns:a16="http://schemas.microsoft.com/office/drawing/2014/main" id="{EA6764C0-5C79-424C-9286-ACB072241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722" y="1888446"/>
            <a:ext cx="2594292" cy="308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23AE4E3-1CF9-4C05-BC91-F1CA7EE927E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92900" y="2775645"/>
            <a:ext cx="5831936" cy="4082355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1107996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rgbClr val="FFFF00"/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6600" b="1" dirty="0"/>
              <a:t>W</a:t>
            </a:r>
            <a:r>
              <a:rPr lang="nl-NL" sz="5400" b="1" dirty="0"/>
              <a:t>ELKOM</a:t>
            </a:r>
            <a:endParaRPr lang="en-US" sz="54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10554D-5E48-44C7-B4F9-3423929875E3}"/>
              </a:ext>
            </a:extLst>
          </p:cNvPr>
          <p:cNvSpPr txBox="1"/>
          <p:nvPr/>
        </p:nvSpPr>
        <p:spPr>
          <a:xfrm>
            <a:off x="356869" y="1345178"/>
            <a:ext cx="9537916" cy="143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In deze les gaan we: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Leren wanneer een grafiek een berg- of een </a:t>
            </a:r>
            <a:r>
              <a:rPr lang="nl-NL" sz="2800" dirty="0" err="1"/>
              <a:t>dalparabool</a:t>
            </a:r>
            <a:r>
              <a:rPr lang="nl-NL" sz="2800" dirty="0"/>
              <a:t> is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Leren hoe je uitzoekt of een punt op de parabool ligt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839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1107996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rgbClr val="FFFF00"/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6600" b="1" dirty="0"/>
              <a:t>V</a:t>
            </a:r>
            <a:r>
              <a:rPr lang="nl-NL" sz="5400" b="1" dirty="0"/>
              <a:t>OORKENNIS</a:t>
            </a:r>
            <a:endParaRPr lang="en-US" sz="54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10554D-5E48-44C7-B4F9-3423929875E3}"/>
              </a:ext>
            </a:extLst>
          </p:cNvPr>
          <p:cNvSpPr txBox="1"/>
          <p:nvPr/>
        </p:nvSpPr>
        <p:spPr>
          <a:xfrm>
            <a:off x="356868" y="1345178"/>
            <a:ext cx="11396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We hebben in de vorige les geoefend met het maken van een grafiek bij een formule. Hieronder staan een paar voorbeelden van formules waarmee we toen hebben gewerkt. </a:t>
            </a:r>
            <a:endParaRPr lang="en-US" sz="24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C1E77DC-3452-4BD9-BEF9-670A5DB36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" y="2327632"/>
            <a:ext cx="4168775" cy="3408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C09F7CE-A230-46A2-A7A3-50A8461CFAC7}"/>
                  </a:ext>
                </a:extLst>
              </p:cNvPr>
              <p:cNvSpPr txBox="1"/>
              <p:nvPr/>
            </p:nvSpPr>
            <p:spPr>
              <a:xfrm>
                <a:off x="356868" y="5963339"/>
                <a:ext cx="30298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=−0,3</m:t>
                      </m:r>
                      <m:sSup>
                        <m:sSupPr>
                          <m:ctrlPr>
                            <a:rPr lang="nl-NL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C09F7CE-A230-46A2-A7A3-50A8461CF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68" y="5963339"/>
                <a:ext cx="3029804" cy="461665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Afbeelding 5">
            <a:extLst>
              <a:ext uri="{FF2B5EF4-FFF2-40B4-BE49-F238E27FC236}">
                <a16:creationId xmlns:a16="http://schemas.microsoft.com/office/drawing/2014/main" id="{AA722029-27B2-4A71-97FB-EBC55315FC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7952" y="2327632"/>
            <a:ext cx="2345454" cy="3427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07E2576-39F3-4860-81AE-DA17BA94DCAB}"/>
                  </a:ext>
                </a:extLst>
              </p:cNvPr>
              <p:cNvSpPr txBox="1"/>
              <p:nvPr/>
            </p:nvSpPr>
            <p:spPr>
              <a:xfrm>
                <a:off x="4831953" y="5963338"/>
                <a:ext cx="28598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=−1,5</m:t>
                      </m:r>
                      <m:sSup>
                        <m:sSupPr>
                          <m:ctrlPr>
                            <a:rPr lang="nl-NL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07E2576-39F3-4860-81AE-DA17BA94D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953" y="5963338"/>
                <a:ext cx="2859885" cy="46166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Afbeelding 7">
            <a:extLst>
              <a:ext uri="{FF2B5EF4-FFF2-40B4-BE49-F238E27FC236}">
                <a16:creationId xmlns:a16="http://schemas.microsoft.com/office/drawing/2014/main" id="{65DD0EEB-03B5-48E1-9317-9D8556AE90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6287" y="2327632"/>
            <a:ext cx="2407443" cy="3408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99E765-E5D0-413D-8FED-EF8A4899B90C}"/>
                  </a:ext>
                </a:extLst>
              </p:cNvPr>
              <p:cNvSpPr txBox="1"/>
              <p:nvPr/>
            </p:nvSpPr>
            <p:spPr>
              <a:xfrm>
                <a:off x="8616287" y="5755228"/>
                <a:ext cx="261943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99E765-E5D0-413D-8FED-EF8A4899B9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6287" y="5755228"/>
                <a:ext cx="2619435" cy="7861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99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09DDE65-0F5F-40E0-AE21-A396D36DDBE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942053"/>
              </a:xfrm>
              <a:prstGeom prst="rect">
                <a:avLst/>
              </a:prstGeom>
              <a:gradFill flip="none" rotWithShape="1">
                <a:gsLst>
                  <a:gs pos="17500">
                    <a:srgbClr val="FFFFFF"/>
                  </a:gs>
                  <a:gs pos="0">
                    <a:schemeClr val="accent5">
                      <a:lumMod val="0"/>
                      <a:lumOff val="100000"/>
                    </a:schemeClr>
                  </a:gs>
                  <a:gs pos="35000">
                    <a:schemeClr val="accent5">
                      <a:lumMod val="0"/>
                      <a:lumOff val="10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50000" t="-80000" r="50000" b="180000"/>
                </a:path>
                <a:tileRect/>
              </a:gra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5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sz="5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nl-NL" sz="5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5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nl-NL" sz="5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nl-NL" sz="5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sz="5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nl-NL" sz="5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sz="5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sz="5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sz="5400" b="1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09DDE65-0F5F-40E0-AE21-A396D36DD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9420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5E10554D-5E48-44C7-B4F9-3423929875E3}"/>
              </a:ext>
            </a:extLst>
          </p:cNvPr>
          <p:cNvSpPr txBox="1"/>
          <p:nvPr/>
        </p:nvSpPr>
        <p:spPr>
          <a:xfrm>
            <a:off x="327222" y="1335653"/>
            <a:ext cx="11396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We zien dat sommige parabolen de vorm van een berg hebben, en andere van een dal. Maar kunnen we dat ook aan de formule zien?</a:t>
            </a:r>
            <a:endParaRPr lang="en-US" sz="24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C1E77DC-3452-4BD9-BEF9-670A5DB36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" y="2327632"/>
            <a:ext cx="4168775" cy="3408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C09F7CE-A230-46A2-A7A3-50A8461CFAC7}"/>
                  </a:ext>
                </a:extLst>
              </p:cNvPr>
              <p:cNvSpPr txBox="1"/>
              <p:nvPr/>
            </p:nvSpPr>
            <p:spPr>
              <a:xfrm>
                <a:off x="356868" y="5963339"/>
                <a:ext cx="30298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=−0,3</m:t>
                      </m:r>
                      <m:sSup>
                        <m:sSupPr>
                          <m:ctrlPr>
                            <a:rPr lang="nl-NL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C09F7CE-A230-46A2-A7A3-50A8461CF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68" y="5963339"/>
                <a:ext cx="3029804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Afbeelding 5">
            <a:extLst>
              <a:ext uri="{FF2B5EF4-FFF2-40B4-BE49-F238E27FC236}">
                <a16:creationId xmlns:a16="http://schemas.microsoft.com/office/drawing/2014/main" id="{AA722029-27B2-4A71-97FB-EBC55315FC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7952" y="2327632"/>
            <a:ext cx="2345454" cy="3427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07E2576-39F3-4860-81AE-DA17BA94DCAB}"/>
                  </a:ext>
                </a:extLst>
              </p:cNvPr>
              <p:cNvSpPr txBox="1"/>
              <p:nvPr/>
            </p:nvSpPr>
            <p:spPr>
              <a:xfrm>
                <a:off x="4831953" y="5963338"/>
                <a:ext cx="28598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=−1,5</m:t>
                      </m:r>
                      <m:sSup>
                        <m:sSupPr>
                          <m:ctrlPr>
                            <a:rPr lang="nl-NL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2400" b="0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07E2576-39F3-4860-81AE-DA17BA94D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953" y="5963338"/>
                <a:ext cx="2859885" cy="461665"/>
              </a:xfrm>
              <a:prstGeom prst="rect">
                <a:avLst/>
              </a:prstGeom>
              <a:blipFill>
                <a:blip r:embed="rId6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Afbeelding 7">
            <a:extLst>
              <a:ext uri="{FF2B5EF4-FFF2-40B4-BE49-F238E27FC236}">
                <a16:creationId xmlns:a16="http://schemas.microsoft.com/office/drawing/2014/main" id="{65DD0EEB-03B5-48E1-9317-9D8556AE90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6287" y="2327632"/>
            <a:ext cx="2407443" cy="3408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99E765-E5D0-413D-8FED-EF8A4899B90C}"/>
                  </a:ext>
                </a:extLst>
              </p:cNvPr>
              <p:cNvSpPr txBox="1"/>
              <p:nvPr/>
            </p:nvSpPr>
            <p:spPr>
              <a:xfrm>
                <a:off x="8616287" y="5755228"/>
                <a:ext cx="261943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2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99E765-E5D0-413D-8FED-EF8A4899B9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6287" y="5755228"/>
                <a:ext cx="2619435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730F8E87-76F3-4754-93FB-FA6F9BDD1F31}"/>
              </a:ext>
            </a:extLst>
          </p:cNvPr>
          <p:cNvSpPr txBox="1"/>
          <p:nvPr/>
        </p:nvSpPr>
        <p:spPr>
          <a:xfrm>
            <a:off x="2608779" y="2190175"/>
            <a:ext cx="3771900" cy="3170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2000" b="1" dirty="0"/>
              <a:t>Opdracht in groepjes:</a:t>
            </a:r>
            <a:endParaRPr lang="nl-NL" sz="2000" dirty="0"/>
          </a:p>
          <a:p>
            <a:r>
              <a:rPr lang="nl-NL" sz="2000" dirty="0"/>
              <a:t>-Zet je tafels in groepjes van 4</a:t>
            </a:r>
          </a:p>
          <a:p>
            <a:r>
              <a:rPr lang="nl-NL" sz="2000" dirty="0"/>
              <a:t>-Open het bestand ‘</a:t>
            </a:r>
            <a:r>
              <a:rPr lang="nl-NL" sz="2000" dirty="0" err="1"/>
              <a:t>formules.ggb</a:t>
            </a:r>
            <a:r>
              <a:rPr lang="nl-NL" sz="2000" dirty="0"/>
              <a:t>’ in </a:t>
            </a:r>
            <a:r>
              <a:rPr lang="nl-NL" sz="2000" dirty="0" err="1"/>
              <a:t>Geogebra</a:t>
            </a:r>
            <a:endParaRPr lang="nl-NL" sz="2000" dirty="0"/>
          </a:p>
          <a:p>
            <a:r>
              <a:rPr lang="nl-NL" sz="2000" dirty="0"/>
              <a:t>-Experimenteer met de schuifknoppen</a:t>
            </a:r>
          </a:p>
          <a:p>
            <a:r>
              <a:rPr lang="nl-NL" sz="2000" dirty="0"/>
              <a:t>-Schrijf op wat je denkt dat elke schuifknop doet</a:t>
            </a:r>
          </a:p>
          <a:p>
            <a:r>
              <a:rPr lang="nl-NL" sz="2000" dirty="0"/>
              <a:t>-Wanneer is de grafiek een bergparabool?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150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942053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rgbClr val="92D050"/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/>
              <a:t>F</a:t>
            </a:r>
            <a:r>
              <a:rPr lang="nl-NL" sz="4400" b="1" dirty="0"/>
              <a:t>ORMULE EN GRAFIEK: CONCLUSIES</a:t>
            </a:r>
            <a:endParaRPr lang="en-US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E10554D-5E48-44C7-B4F9-3423929875E3}"/>
                  </a:ext>
                </a:extLst>
              </p:cNvPr>
              <p:cNvSpPr txBox="1"/>
              <p:nvPr/>
            </p:nvSpPr>
            <p:spPr>
              <a:xfrm>
                <a:off x="184348" y="1120676"/>
                <a:ext cx="9235878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/>
                  <a:t>Wat kunnen we aflezen aan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nl-NL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en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 in de </a:t>
                </a:r>
                <a:r>
                  <a:rPr lang="en-US" sz="2400" dirty="0" err="1"/>
                  <a:t>formule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nl-NL" sz="2400" b="0" i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nl-NL" sz="2400" b="0" dirty="0"/>
              </a:p>
              <a:p>
                <a:endParaRPr lang="nl-NL" sz="2400" dirty="0"/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bepaalt</a:t>
                </a:r>
                <a:r>
                  <a:rPr lang="en-US" sz="2400" dirty="0"/>
                  <a:t> hoe </a:t>
                </a:r>
                <a:r>
                  <a:rPr lang="en-US" sz="2400" dirty="0" err="1"/>
                  <a:t>stijl</a:t>
                </a:r>
                <a:r>
                  <a:rPr lang="en-US" sz="2400" dirty="0"/>
                  <a:t> de </a:t>
                </a:r>
                <a:r>
                  <a:rPr lang="en-US" sz="2400" dirty="0" err="1"/>
                  <a:t>grafiek</a:t>
                </a:r>
                <a:r>
                  <a:rPr lang="en-US" sz="2400" dirty="0"/>
                  <a:t> is, </a:t>
                </a:r>
                <a:r>
                  <a:rPr lang="en-US" sz="2400" dirty="0" err="1"/>
                  <a:t>en</a:t>
                </a:r>
                <a:r>
                  <a:rPr lang="en-US" sz="2400" dirty="0"/>
                  <a:t> of de </a:t>
                </a:r>
                <a:r>
                  <a:rPr lang="en-US" sz="2400" dirty="0" err="1"/>
                  <a:t>grafiek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een</a:t>
                </a:r>
                <a:r>
                  <a:rPr lang="en-US" sz="2400" dirty="0"/>
                  <a:t> berg- of </a:t>
                </a:r>
                <a:r>
                  <a:rPr lang="en-US" sz="2400" dirty="0" err="1"/>
                  <a:t>een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dalparabool</a:t>
                </a:r>
                <a:r>
                  <a:rPr lang="en-US" sz="2400" dirty="0"/>
                  <a:t> is</a:t>
                </a:r>
              </a:p>
              <a:p>
                <a:r>
                  <a:rPr lang="nl-NL" sz="2400" dirty="0"/>
                  <a:t>	-als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nl-NL" sz="2400" dirty="0"/>
                  <a:t> positief is, is de grafiek een </a:t>
                </a:r>
                <a:r>
                  <a:rPr lang="nl-NL" sz="2400" dirty="0" err="1"/>
                  <a:t>dalparabool</a:t>
                </a:r>
                <a:endParaRPr lang="nl-NL" sz="2400" dirty="0"/>
              </a:p>
              <a:p>
                <a:endParaRPr lang="nl-NL" sz="2400" dirty="0"/>
              </a:p>
              <a:p>
                <a:endParaRPr lang="nl-NL" sz="2400" dirty="0"/>
              </a:p>
              <a:p>
                <a:r>
                  <a:rPr lang="nl-NL" sz="2400" dirty="0"/>
                  <a:t>	-als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nl-NL" sz="2400" dirty="0"/>
                  <a:t> negatief is, is de grafiek een bergparabool</a:t>
                </a:r>
              </a:p>
              <a:p>
                <a:endParaRPr lang="nl-NL" sz="2400" dirty="0"/>
              </a:p>
              <a:p>
                <a:endParaRPr lang="nl-NL" sz="2400" dirty="0"/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en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verschuiven</a:t>
                </a:r>
                <a:r>
                  <a:rPr lang="en-US" sz="2400" dirty="0"/>
                  <a:t> de </a:t>
                </a:r>
                <a:r>
                  <a:rPr lang="en-US" sz="2400" dirty="0" err="1"/>
                  <a:t>grafiek</a:t>
                </a:r>
                <a:r>
                  <a:rPr lang="en-US" sz="2400" dirty="0"/>
                  <a:t> in het </a:t>
                </a:r>
                <a:r>
                  <a:rPr lang="en-US" sz="2400" dirty="0" err="1"/>
                  <a:t>assenstelsel</a:t>
                </a:r>
                <a:r>
                  <a:rPr lang="en-US" sz="2400" dirty="0"/>
                  <a:t>. </a:t>
                </a:r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E10554D-5E48-44C7-B4F9-342392987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48" y="1120676"/>
                <a:ext cx="9235878" cy="4524315"/>
              </a:xfrm>
              <a:prstGeom prst="rect">
                <a:avLst/>
              </a:prstGeom>
              <a:blipFill>
                <a:blip r:embed="rId2"/>
                <a:stretch>
                  <a:fillRect l="-990" t="-1078" b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Afbeelding 8">
            <a:extLst>
              <a:ext uri="{FF2B5EF4-FFF2-40B4-BE49-F238E27FC236}">
                <a16:creationId xmlns:a16="http://schemas.microsoft.com/office/drawing/2014/main" id="{A0CE15F1-6DF9-41F8-ADEF-AFDAA6C18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8241" y="2790648"/>
            <a:ext cx="1016000" cy="787736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ABF78406-1C94-4CCC-97B7-C589AF70D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8524241" y="3928428"/>
            <a:ext cx="1016000" cy="627856"/>
          </a:xfrm>
          <a:prstGeom prst="rect">
            <a:avLst/>
          </a:prstGeom>
        </p:spPr>
      </p:pic>
      <p:sp>
        <p:nvSpPr>
          <p:cNvPr id="11" name="Ovaal 10">
            <a:extLst>
              <a:ext uri="{FF2B5EF4-FFF2-40B4-BE49-F238E27FC236}">
                <a16:creationId xmlns:a16="http://schemas.microsoft.com/office/drawing/2014/main" id="{0308E8BA-5C07-41B2-9B57-2A0CA0AFCFC4}"/>
              </a:ext>
            </a:extLst>
          </p:cNvPr>
          <p:cNvSpPr/>
          <p:nvPr/>
        </p:nvSpPr>
        <p:spPr>
          <a:xfrm>
            <a:off x="7780655" y="2612025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69184DAF-5BA0-4C37-A130-8677D145DD66}"/>
              </a:ext>
            </a:extLst>
          </p:cNvPr>
          <p:cNvSpPr/>
          <p:nvPr/>
        </p:nvSpPr>
        <p:spPr>
          <a:xfrm>
            <a:off x="8161655" y="2612025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75C950B6-5837-4C07-9BFA-1F0C797FFD58}"/>
              </a:ext>
            </a:extLst>
          </p:cNvPr>
          <p:cNvSpPr/>
          <p:nvPr/>
        </p:nvSpPr>
        <p:spPr>
          <a:xfrm>
            <a:off x="8695055" y="3688392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7F9540CC-F270-4C25-B02B-14448149B6B7}"/>
              </a:ext>
            </a:extLst>
          </p:cNvPr>
          <p:cNvSpPr/>
          <p:nvPr/>
        </p:nvSpPr>
        <p:spPr>
          <a:xfrm>
            <a:off x="9256079" y="3688392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3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942053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rgbClr val="92D050"/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/>
              <a:t>F</a:t>
            </a:r>
            <a:r>
              <a:rPr lang="nl-NL" sz="4400" b="1" dirty="0"/>
              <a:t>ORMULE EN GRAFIEK: OEFENEN</a:t>
            </a:r>
            <a:endParaRPr lang="en-US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E10554D-5E48-44C7-B4F9-3423929875E3}"/>
                  </a:ext>
                </a:extLst>
              </p:cNvPr>
              <p:cNvSpPr txBox="1"/>
              <p:nvPr/>
            </p:nvSpPr>
            <p:spPr>
              <a:xfrm>
                <a:off x="184348" y="1120676"/>
                <a:ext cx="9235878" cy="482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b="1" dirty="0"/>
                  <a:t>Dal- of bergparabool</a:t>
                </a:r>
              </a:p>
              <a:p>
                <a:endParaRPr lang="nl-NL" sz="2400" dirty="0"/>
              </a:p>
              <a:p>
                <a:r>
                  <a:rPr lang="nl-NL" sz="2400" dirty="0"/>
                  <a:t>Schrijf nu op of de volgende grafieken dal- of bergparabolen zijn, zonder de grafiek in </a:t>
                </a:r>
                <a:r>
                  <a:rPr lang="nl-NL" sz="2400" dirty="0" err="1"/>
                  <a:t>Geogebra</a:t>
                </a:r>
                <a:r>
                  <a:rPr lang="nl-NL" sz="2400" dirty="0"/>
                  <a:t> te tekenen. We bespreken deze opdracht over 3 minuten na.</a:t>
                </a:r>
              </a:p>
              <a:p>
                <a:endParaRPr lang="nl-NL" sz="2400" dirty="0"/>
              </a:p>
              <a:p>
                <a:r>
                  <a:rPr lang="nl-NL" sz="2400" dirty="0"/>
                  <a:t>a)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nl-NL" sz="2400" dirty="0"/>
              </a:p>
              <a:p>
                <a:r>
                  <a:rPr lang="nl-NL" sz="2400" dirty="0"/>
                  <a:t>b)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=−2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sz="2400" dirty="0"/>
              </a:p>
              <a:p>
                <a:r>
                  <a:rPr lang="nl-NL" sz="2400" dirty="0"/>
                  <a:t>c)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=2−2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nl-NL" sz="2400" dirty="0"/>
              </a:p>
              <a:p>
                <a:r>
                  <a:rPr lang="nl-NL" sz="2400" dirty="0"/>
                  <a:t>d)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nl-NL" sz="2400" dirty="0"/>
              </a:p>
              <a:p>
                <a:r>
                  <a:rPr lang="nl-NL" sz="2400" dirty="0"/>
                  <a:t>e)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=−20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−20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−20</m:t>
                    </m:r>
                  </m:oMath>
                </a14:m>
                <a:endParaRPr lang="nl-NL" sz="2400" dirty="0"/>
              </a:p>
              <a:p>
                <a:r>
                  <a:rPr lang="nl-NL" sz="2400" dirty="0"/>
                  <a:t>f)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nl-NL" sz="2400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E10554D-5E48-44C7-B4F9-342392987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48" y="1120676"/>
                <a:ext cx="9235878" cy="4828758"/>
              </a:xfrm>
              <a:prstGeom prst="rect">
                <a:avLst/>
              </a:prstGeom>
              <a:blipFill>
                <a:blip r:embed="rId2"/>
                <a:stretch>
                  <a:fillRect l="-990" t="-1010" r="-132" b="-2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047B731B-2D85-4197-97A1-FE190D90EBCD}"/>
                  </a:ext>
                </a:extLst>
              </p:cNvPr>
              <p:cNvSpPr txBox="1"/>
              <p:nvPr/>
            </p:nvSpPr>
            <p:spPr>
              <a:xfrm>
                <a:off x="4324350" y="3429000"/>
                <a:ext cx="4324350" cy="2460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dalparabool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=−2→</m:t>
                    </m:r>
                  </m:oMath>
                </a14:m>
                <a:r>
                  <a:rPr lang="en-US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bergparabool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=−2→</m:t>
                    </m:r>
                  </m:oMath>
                </a14:m>
                <a:r>
                  <a:rPr lang="en-US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bergparabool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=3→</m:t>
                    </m:r>
                  </m:oMath>
                </a14:m>
                <a:r>
                  <a:rPr lang="en-US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 dalparabool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=−20</m:t>
                    </m:r>
                    <m:r>
                      <a:rPr lang="nl-NL" sz="2400" b="0" i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bergparabool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=−1→</m:t>
                    </m:r>
                  </m:oMath>
                </a14:m>
                <a:r>
                  <a:rPr lang="en-US" sz="2400" dirty="0">
                    <a:solidFill>
                      <a:schemeClr val="accent6"/>
                    </a:solidFill>
                    <a:latin typeface="Cambria" panose="02040503050406030204" pitchFamily="18" charset="0"/>
                  </a:rPr>
                  <a:t>bergparabool </a:t>
                </a:r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047B731B-2D85-4197-97A1-FE190D90E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0" y="3429000"/>
                <a:ext cx="4324350" cy="2460545"/>
              </a:xfrm>
              <a:prstGeom prst="rect">
                <a:avLst/>
              </a:prstGeom>
              <a:blipFill>
                <a:blip r:embed="rId3"/>
                <a:stretch>
                  <a:fillRect b="-4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50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942053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/>
              <a:t>P</a:t>
            </a:r>
            <a:r>
              <a:rPr lang="nl-NL" sz="4000" b="1" dirty="0"/>
              <a:t>UNTEN OP DE GRAFIEK</a:t>
            </a:r>
            <a:r>
              <a:rPr lang="nl-NL" sz="4400" b="1" dirty="0"/>
              <a:t>: </a:t>
            </a:r>
            <a:r>
              <a:rPr lang="nl-NL" sz="4000" b="1" dirty="0"/>
              <a:t>THEORIE</a:t>
            </a:r>
            <a:endParaRPr lang="en-US" sz="54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10554D-5E48-44C7-B4F9-3423929875E3}"/>
              </a:ext>
            </a:extLst>
          </p:cNvPr>
          <p:cNvSpPr txBox="1"/>
          <p:nvPr/>
        </p:nvSpPr>
        <p:spPr>
          <a:xfrm>
            <a:off x="276224" y="1256378"/>
            <a:ext cx="103155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Je hebt het filmpje gekeken over hoe je erachter komt of een bepaald punt op de grafiek ligt. Als dit duidelijk is, kun je inloggen op </a:t>
            </a:r>
            <a:r>
              <a:rPr lang="nl-NL" sz="2400" dirty="0" err="1">
                <a:solidFill>
                  <a:srgbClr val="FF0000"/>
                </a:solidFill>
              </a:rPr>
              <a:t>Socrative</a:t>
            </a:r>
            <a:r>
              <a:rPr lang="nl-NL" sz="2400" dirty="0">
                <a:solidFill>
                  <a:srgbClr val="FF0000"/>
                </a:solidFill>
              </a:rPr>
              <a:t>, kamer</a:t>
            </a:r>
            <a:r>
              <a:rPr lang="nl-NL" sz="2400" dirty="0"/>
              <a:t> _________.</a:t>
            </a:r>
          </a:p>
          <a:p>
            <a:r>
              <a:rPr lang="nl-NL" sz="2400" dirty="0"/>
              <a:t>Maak de oefenopgaven.</a:t>
            </a:r>
          </a:p>
          <a:p>
            <a:endParaRPr lang="nl-NL" sz="2400" dirty="0"/>
          </a:p>
          <a:p>
            <a:r>
              <a:rPr lang="nl-NL" sz="2400" dirty="0"/>
              <a:t>Zijn hier onduidelijkheden over, volg dan de voorbeeldopgave.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32AFB2-EA63-41F2-B3F4-87E77088B528}"/>
              </a:ext>
            </a:extLst>
          </p:cNvPr>
          <p:cNvSpPr/>
          <p:nvPr/>
        </p:nvSpPr>
        <p:spPr>
          <a:xfrm>
            <a:off x="5891108" y="2041208"/>
            <a:ext cx="635379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Filmpje: https://youtu.be/Qt9E7McQFi0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Quiz op: https://b.socrative.com/teacher/#import-quiz/32057855</a:t>
            </a:r>
          </a:p>
        </p:txBody>
      </p:sp>
    </p:spTree>
    <p:extLst>
      <p:ext uri="{BB962C8B-B14F-4D97-AF65-F5344CB8AC3E}">
        <p14:creationId xmlns:p14="http://schemas.microsoft.com/office/powerpoint/2010/main" val="47274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942053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/>
              <a:t>P</a:t>
            </a:r>
            <a:r>
              <a:rPr lang="nl-NL" sz="4000" b="1" dirty="0"/>
              <a:t>UNTEN OP DE GRAFIEK</a:t>
            </a:r>
            <a:r>
              <a:rPr lang="nl-NL" sz="4400" b="1" dirty="0"/>
              <a:t>: </a:t>
            </a:r>
            <a:r>
              <a:rPr lang="nl-NL" sz="4000" b="1" dirty="0"/>
              <a:t>THEORIE</a:t>
            </a:r>
            <a:endParaRPr lang="en-US" sz="54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10554D-5E48-44C7-B4F9-3423929875E3}"/>
              </a:ext>
            </a:extLst>
          </p:cNvPr>
          <p:cNvSpPr txBox="1"/>
          <p:nvPr/>
        </p:nvSpPr>
        <p:spPr>
          <a:xfrm>
            <a:off x="1" y="960181"/>
            <a:ext cx="60960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Theorie duidelijk? </a:t>
            </a:r>
            <a:r>
              <a:rPr lang="nl-NL" sz="2400" dirty="0" err="1"/>
              <a:t>Socrative</a:t>
            </a:r>
            <a:r>
              <a:rPr lang="nl-NL" sz="2400" dirty="0"/>
              <a:t>: Kamer ________</a:t>
            </a:r>
          </a:p>
          <a:p>
            <a:r>
              <a:rPr lang="nl-NL" sz="2400" dirty="0"/>
              <a:t>Log in en maak de oefenopdrachten.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758E70C-2BD7-4EB6-8D7C-56D15754AD49}"/>
              </a:ext>
            </a:extLst>
          </p:cNvPr>
          <p:cNvSpPr txBox="1"/>
          <p:nvPr/>
        </p:nvSpPr>
        <p:spPr>
          <a:xfrm>
            <a:off x="6095999" y="960181"/>
            <a:ext cx="60960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Vragen over theorie? Volg het voorbeeld: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7477D7-08E1-4188-8B0F-014F32CEF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529" y="1616265"/>
            <a:ext cx="7106299" cy="5151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47844AA-D292-49D5-9E64-F909928BC4B7}"/>
                  </a:ext>
                </a:extLst>
              </p:cNvPr>
              <p:cNvSpPr txBox="1"/>
              <p:nvPr/>
            </p:nvSpPr>
            <p:spPr>
              <a:xfrm>
                <a:off x="243840" y="2089450"/>
                <a:ext cx="3513761" cy="4380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000" i="1" dirty="0"/>
                  <a:t>Ligt het punt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nl-NL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nl-NL" sz="20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,6)</m:t>
                    </m:r>
                  </m:oMath>
                </a14:m>
                <a:r>
                  <a:rPr lang="en-US" sz="2000" i="1" dirty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n-US" sz="2000" i="1" dirty="0"/>
                  <a:t>op de </a:t>
                </a:r>
                <a:r>
                  <a:rPr lang="en-US" sz="2000" i="1" dirty="0" err="1"/>
                  <a:t>grafiek</a:t>
                </a:r>
                <a:r>
                  <a:rPr lang="en-US" sz="2000" i="1" dirty="0"/>
                  <a:t> van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sz="2000" i="1" dirty="0"/>
              </a:p>
              <a:p>
                <a:endParaRPr lang="nl-NL" sz="2000" dirty="0"/>
              </a:p>
              <a:p>
                <a:r>
                  <a:rPr lang="en-US" sz="2000" dirty="0"/>
                  <a:t>x-</a:t>
                </a:r>
                <a:r>
                  <a:rPr lang="en-US" sz="2000" dirty="0" err="1"/>
                  <a:t>coördinaat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invullen</a:t>
                </a:r>
                <a:r>
                  <a:rPr lang="en-US" sz="2000" dirty="0"/>
                  <a:t>: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−2⋅</m:t>
                    </m:r>
                    <m:r>
                      <a:rPr lang="nl-NL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sz="2000" b="0" i="1" smtClean="0">
                          <a:latin typeface="Cambria Math" panose="02040503050406030204" pitchFamily="18" charset="0"/>
                        </a:rPr>
                        <m:t>⋅49−14−4</m:t>
                      </m:r>
                    </m:oMath>
                  </m:oMathPara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=24</m:t>
                    </m:r>
                    <m:f>
                      <m:f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−14−4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=10</m:t>
                    </m:r>
                    <m:f>
                      <m:f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−4=</m:t>
                    </m:r>
                    <m:r>
                      <a:rPr lang="nl-NL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nl-NL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00B050"/>
                    </a:solidFill>
                  </a:rPr>
                  <a:t> </a:t>
                </a:r>
              </a:p>
              <a:p>
                <a:r>
                  <a:rPr lang="nl-NL" sz="2000" dirty="0"/>
                  <a:t>Dus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l-NL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nl-NL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nl-NL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ligt</a:t>
                </a:r>
                <a:r>
                  <a:rPr lang="en-US" sz="2000" dirty="0"/>
                  <a:t> op de </a:t>
                </a:r>
                <a:r>
                  <a:rPr lang="en-US" sz="2000" dirty="0" err="1"/>
                  <a:t>grafiek</a:t>
                </a:r>
                <a:r>
                  <a:rPr lang="en-US" sz="2000" dirty="0"/>
                  <a:t>.</a:t>
                </a:r>
              </a:p>
              <a:p>
                <a:r>
                  <a:rPr lang="nl-NL" sz="2000" dirty="0"/>
                  <a:t>D</a:t>
                </a:r>
                <a:r>
                  <a:rPr lang="en-US" sz="2000" dirty="0"/>
                  <a:t>an </a:t>
                </a:r>
                <a:r>
                  <a:rPr lang="en-US" sz="2000" dirty="0" err="1"/>
                  <a:t>kan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nl-NL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nl-NL" sz="20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,6)</m:t>
                    </m:r>
                  </m:oMath>
                </a14:m>
                <a:r>
                  <a:rPr lang="en-US" sz="2000" dirty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en-US" sz="2000" dirty="0" err="1"/>
                  <a:t>niet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meer</a:t>
                </a:r>
                <a:r>
                  <a:rPr lang="en-US" sz="2000" dirty="0"/>
                  <a:t> op de </a:t>
                </a:r>
                <a:r>
                  <a:rPr lang="en-US" sz="2000" dirty="0" err="1"/>
                  <a:t>grafiek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liggen</a:t>
                </a:r>
                <a:r>
                  <a:rPr lang="en-US" sz="2000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47844AA-D292-49D5-9E64-F909928BC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" y="2089450"/>
                <a:ext cx="3513761" cy="4380430"/>
              </a:xfrm>
              <a:prstGeom prst="rect">
                <a:avLst/>
              </a:prstGeom>
              <a:blipFill>
                <a:blip r:embed="rId3"/>
                <a:stretch>
                  <a:fillRect l="-1736" t="-836" r="-1389" b="-1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63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942053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/>
              <a:t>P</a:t>
            </a:r>
            <a:r>
              <a:rPr lang="nl-NL" sz="4000" b="1" dirty="0"/>
              <a:t>UNTEN OP DE GRAFIEK</a:t>
            </a:r>
            <a:r>
              <a:rPr lang="nl-NL" sz="4400" b="1" dirty="0"/>
              <a:t>: </a:t>
            </a:r>
            <a:r>
              <a:rPr lang="nl-NL" sz="4000" b="1" dirty="0"/>
              <a:t>THEORIE</a:t>
            </a:r>
            <a:endParaRPr lang="en-US" sz="54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10554D-5E48-44C7-B4F9-3423929875E3}"/>
              </a:ext>
            </a:extLst>
          </p:cNvPr>
          <p:cNvSpPr txBox="1"/>
          <p:nvPr/>
        </p:nvSpPr>
        <p:spPr>
          <a:xfrm>
            <a:off x="0" y="942053"/>
            <a:ext cx="60960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Net </a:t>
            </a:r>
            <a:r>
              <a:rPr lang="nl-NL" sz="2400" dirty="0" err="1"/>
              <a:t>Socrative</a:t>
            </a:r>
            <a:r>
              <a:rPr lang="nl-NL" sz="2400" dirty="0"/>
              <a:t>-opgaven gemaakt?</a:t>
            </a:r>
          </a:p>
          <a:p>
            <a:r>
              <a:rPr lang="nl-NL" sz="2400" dirty="0"/>
              <a:t>Verdieping: Punten met letters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758E70C-2BD7-4EB6-8D7C-56D15754AD49}"/>
              </a:ext>
            </a:extLst>
          </p:cNvPr>
          <p:cNvSpPr txBox="1"/>
          <p:nvPr/>
        </p:nvSpPr>
        <p:spPr>
          <a:xfrm>
            <a:off x="6096000" y="942053"/>
            <a:ext cx="6096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Net uitleg gevolgd?</a:t>
            </a:r>
          </a:p>
          <a:p>
            <a:r>
              <a:rPr lang="nl-NL" sz="2400" dirty="0"/>
              <a:t>Maak nu de opgaven op </a:t>
            </a:r>
            <a:r>
              <a:rPr lang="nl-NL" sz="2400" dirty="0" err="1"/>
              <a:t>Socrative</a:t>
            </a:r>
            <a:r>
              <a:rPr lang="nl-NL" sz="2400" dirty="0"/>
              <a:t> (kamer ____)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6E0D33C-67FC-49F4-AE16-C7E4036B901A}"/>
                  </a:ext>
                </a:extLst>
              </p:cNvPr>
              <p:cNvSpPr txBox="1"/>
              <p:nvPr/>
            </p:nvSpPr>
            <p:spPr>
              <a:xfrm>
                <a:off x="395287" y="1998406"/>
                <a:ext cx="5591175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FF0000"/>
                    </a:solidFill>
                  </a:rPr>
                  <a:t>Hoe ga je te werk bij de vraag: </a:t>
                </a:r>
              </a:p>
              <a:p>
                <a:r>
                  <a:rPr lang="nl-NL" sz="2400" dirty="0"/>
                  <a:t>Het punt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(2,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ligt</a:t>
                </a:r>
                <a:r>
                  <a:rPr lang="en-US" sz="2400" dirty="0"/>
                  <a:t> op de </a:t>
                </a:r>
                <a:r>
                  <a:rPr lang="en-US" sz="2400" dirty="0" err="1"/>
                  <a:t>grafiek</a:t>
                </a:r>
                <a:r>
                  <a:rPr lang="en-US" sz="2400" dirty="0"/>
                  <a:t> van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US" sz="2400" dirty="0"/>
                  <a:t>. Wat is q?</a:t>
                </a:r>
              </a:p>
              <a:p>
                <a:endParaRPr lang="nl-NL" sz="2400" dirty="0"/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dirty="0"/>
                  <a:t> is de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 err="1"/>
                  <a:t>coördinaat</a:t>
                </a:r>
                <a:r>
                  <a:rPr lang="en-US" sz="2400" dirty="0"/>
                  <a:t> van het punt.</a:t>
                </a:r>
              </a:p>
              <a:p>
                <a:r>
                  <a:rPr lang="nl-NL" sz="2400" dirty="0"/>
                  <a:t>W</a:t>
                </a:r>
                <a:r>
                  <a:rPr lang="en-US" sz="2400" dirty="0"/>
                  <a:t>e </a:t>
                </a:r>
                <a:r>
                  <a:rPr lang="en-US" sz="2400" dirty="0" err="1"/>
                  <a:t>kunnen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invullen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/>
                  <a:t>, </a:t>
                </a:r>
                <a:r>
                  <a:rPr lang="en-US" sz="2400" dirty="0" err="1"/>
                  <a:t>en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sz="2400" dirty="0"/>
              </a:p>
              <a:p>
                <a:r>
                  <a:rPr lang="nl-NL" sz="2400" dirty="0"/>
                  <a:t>D</a:t>
                </a:r>
                <a:r>
                  <a:rPr lang="en-US" sz="2400" dirty="0"/>
                  <a:t>an </a:t>
                </a:r>
                <a:r>
                  <a:rPr lang="en-US" sz="2400" dirty="0" err="1"/>
                  <a:t>krijgen</a:t>
                </a:r>
                <a:r>
                  <a:rPr lang="en-US" sz="2400" dirty="0"/>
                  <a:t> we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=3⋅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=3⋅4−5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6E0D33C-67FC-49F4-AE16-C7E4036B9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87" y="1998406"/>
                <a:ext cx="5591175" cy="3785652"/>
              </a:xfrm>
              <a:prstGeom prst="rect">
                <a:avLst/>
              </a:prstGeom>
              <a:blipFill>
                <a:blip r:embed="rId2"/>
                <a:stretch>
                  <a:fillRect l="-1745" t="-1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68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9DDE65-0F5F-40E0-AE21-A396D36DDBE3}"/>
              </a:ext>
            </a:extLst>
          </p:cNvPr>
          <p:cNvSpPr txBox="1"/>
          <p:nvPr/>
        </p:nvSpPr>
        <p:spPr>
          <a:xfrm>
            <a:off x="0" y="0"/>
            <a:ext cx="12192000" cy="942053"/>
          </a:xfrm>
          <a:prstGeom prst="rect">
            <a:avLst/>
          </a:prstGeom>
          <a:gradFill flip="none" rotWithShape="1">
            <a:gsLst>
              <a:gs pos="17500">
                <a:srgbClr val="FFFFFF"/>
              </a:gs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/>
              <a:t>A</a:t>
            </a:r>
            <a:r>
              <a:rPr lang="nl-NL" sz="4000" b="1" dirty="0"/>
              <a:t>FSLUITING</a:t>
            </a:r>
            <a:endParaRPr lang="en-US" sz="5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12908A-9BD5-49D7-AB07-3DFABBBBE319}"/>
                  </a:ext>
                </a:extLst>
              </p:cNvPr>
              <p:cNvSpPr txBox="1"/>
              <p:nvPr/>
            </p:nvSpPr>
            <p:spPr>
              <a:xfrm>
                <a:off x="304800" y="1675478"/>
                <a:ext cx="5667375" cy="267765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Char char="-"/>
                </a:pPr>
                <a:r>
                  <a:rPr lang="en-US" sz="2400" dirty="0"/>
                  <a:t>Hoe </a:t>
                </a:r>
                <a:r>
                  <a:rPr lang="en-US" sz="2400" dirty="0" err="1"/>
                  <a:t>je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aan</a:t>
                </a:r>
                <a:r>
                  <a:rPr lang="en-US" sz="2400" dirty="0"/>
                  <a:t> de </a:t>
                </a:r>
                <a:r>
                  <a:rPr lang="en-US" sz="2400" dirty="0" err="1"/>
                  <a:t>formule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kunt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zien</a:t>
                </a:r>
                <a:r>
                  <a:rPr lang="en-US" sz="2400" dirty="0"/>
                  <a:t> of </a:t>
                </a:r>
                <a:r>
                  <a:rPr lang="en-US" sz="2400" dirty="0" err="1"/>
                  <a:t>een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grafiek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een</a:t>
                </a:r>
                <a:r>
                  <a:rPr lang="en-US" sz="2400" dirty="0"/>
                  <a:t> dal- of </a:t>
                </a:r>
                <a:r>
                  <a:rPr lang="en-US" sz="2400" dirty="0" err="1"/>
                  <a:t>een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bergparabool</a:t>
                </a:r>
                <a:r>
                  <a:rPr lang="en-US" sz="2400" dirty="0"/>
                  <a:t> is</a:t>
                </a:r>
              </a:p>
              <a:p>
                <a:endParaRPr lang="nl-NL" sz="2400" dirty="0"/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nl-NL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nl-NL" sz="2400" dirty="0"/>
                  <a:t> </a:t>
                </a:r>
              </a:p>
              <a:p>
                <a:endParaRPr lang="nl-NL" sz="2400" dirty="0"/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nl-NL" sz="2400" dirty="0"/>
                  <a:t>		-&gt; </a:t>
                </a:r>
                <a:r>
                  <a:rPr lang="nl-NL" sz="2400" dirty="0" err="1"/>
                  <a:t>dalparabool</a:t>
                </a:r>
                <a:endParaRPr lang="nl-NL" sz="2400" dirty="0"/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nl-NL" sz="2400" dirty="0"/>
                  <a:t> 		-&gt; bergparabool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12908A-9BD5-49D7-AB07-3DFABBBBE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675478"/>
                <a:ext cx="5667375" cy="2677656"/>
              </a:xfrm>
              <a:prstGeom prst="rect">
                <a:avLst/>
              </a:prstGeom>
              <a:blipFill>
                <a:blip r:embed="rId2"/>
                <a:stretch>
                  <a:fillRect l="-1720" t="-2050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C2D4E22-F947-46F4-B76F-ED4030CBF188}"/>
                  </a:ext>
                </a:extLst>
              </p:cNvPr>
              <p:cNvSpPr txBox="1"/>
              <p:nvPr/>
            </p:nvSpPr>
            <p:spPr>
              <a:xfrm>
                <a:off x="6324600" y="1675478"/>
                <a:ext cx="5667375" cy="267765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Tx/>
                  <a:buChar char="-"/>
                </a:pPr>
                <a:r>
                  <a:rPr lang="en-US" sz="2400" dirty="0"/>
                  <a:t>Hoe </a:t>
                </a:r>
                <a:r>
                  <a:rPr lang="en-US" sz="2400" dirty="0" err="1"/>
                  <a:t>je</a:t>
                </a:r>
                <a:r>
                  <a:rPr lang="en-US" sz="2400" dirty="0"/>
                  <a:t> </a:t>
                </a:r>
                <a:r>
                  <a:rPr lang="nl-NL" sz="2400" dirty="0"/>
                  <a:t>kunt controleren of een punt op de grafiek ligt</a:t>
                </a:r>
              </a:p>
              <a:p>
                <a:endParaRPr lang="nl-NL" sz="2400" dirty="0"/>
              </a:p>
              <a:p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l-NL" sz="2400" dirty="0"/>
                  <a:t> invullen in de formule</a:t>
                </a:r>
              </a:p>
              <a:p>
                <a:r>
                  <a:rPr lang="nl-NL" sz="2400" b="0" dirty="0"/>
                  <a:t>‘Klopt’ de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nl-NL" sz="2400" dirty="0"/>
                  <a:t> die eruit komt? Dan ligt het punt op de grafiek.</a:t>
                </a:r>
              </a:p>
              <a:p>
                <a:r>
                  <a:rPr lang="nl-NL" sz="2400" dirty="0"/>
                  <a:t>Anders niet.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C2D4E22-F947-46F4-B76F-ED4030CBF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675478"/>
                <a:ext cx="5667375" cy="2677656"/>
              </a:xfrm>
              <a:prstGeom prst="rect">
                <a:avLst/>
              </a:prstGeom>
              <a:blipFill>
                <a:blip r:embed="rId3"/>
                <a:stretch>
                  <a:fillRect l="-1722" t="-2050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A50E04B-DF51-4C64-AC4F-BE844136E807}"/>
              </a:ext>
            </a:extLst>
          </p:cNvPr>
          <p:cNvSpPr txBox="1"/>
          <p:nvPr/>
        </p:nvSpPr>
        <p:spPr>
          <a:xfrm>
            <a:off x="1447800" y="1047155"/>
            <a:ext cx="614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Vandaag hebben we geleerd…</a:t>
            </a:r>
            <a:endParaRPr lang="en-US" sz="2800" dirty="0"/>
          </a:p>
        </p:txBody>
      </p:sp>
      <p:pic>
        <p:nvPicPr>
          <p:cNvPr id="10" name="Picture 2" descr="Afbeeldingsresultaat">
            <a:extLst>
              <a:ext uri="{FF2B5EF4-FFF2-40B4-BE49-F238E27FC236}">
                <a16:creationId xmlns:a16="http://schemas.microsoft.com/office/drawing/2014/main" id="{D667DF81-EA5C-4461-BDBC-FD8E4464E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998" y="4042366"/>
            <a:ext cx="2594292" cy="308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6">
            <a:extLst>
              <a:ext uri="{FF2B5EF4-FFF2-40B4-BE49-F238E27FC236}">
                <a16:creationId xmlns:a16="http://schemas.microsoft.com/office/drawing/2014/main" id="{60040884-832D-491B-859D-4582F92E559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49580" y="3314125"/>
            <a:ext cx="5831936" cy="4082355"/>
          </a:xfrm>
          <a:prstGeom prst="rect">
            <a:avLst/>
          </a:prstGeom>
        </p:spPr>
      </p:pic>
      <p:pic>
        <p:nvPicPr>
          <p:cNvPr id="12" name="Afbeelding 8">
            <a:extLst>
              <a:ext uri="{FF2B5EF4-FFF2-40B4-BE49-F238E27FC236}">
                <a16:creationId xmlns:a16="http://schemas.microsoft.com/office/drawing/2014/main" id="{BD0703F3-C358-4EA1-99A8-7F60B73B5D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8175" y="4540073"/>
            <a:ext cx="1016000" cy="787736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2EC57F87-9363-48FA-9888-9322414C6A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5464175" y="5677853"/>
            <a:ext cx="1016000" cy="627856"/>
          </a:xfrm>
          <a:prstGeom prst="rect">
            <a:avLst/>
          </a:prstGeom>
        </p:spPr>
      </p:pic>
      <p:sp>
        <p:nvSpPr>
          <p:cNvPr id="14" name="Ovaal 10">
            <a:extLst>
              <a:ext uri="{FF2B5EF4-FFF2-40B4-BE49-F238E27FC236}">
                <a16:creationId xmlns:a16="http://schemas.microsoft.com/office/drawing/2014/main" id="{F0ACA8EB-9CB9-4205-BACE-AA4E0EBBA1CF}"/>
              </a:ext>
            </a:extLst>
          </p:cNvPr>
          <p:cNvSpPr/>
          <p:nvPr/>
        </p:nvSpPr>
        <p:spPr>
          <a:xfrm>
            <a:off x="4720589" y="4361450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al 13">
            <a:extLst>
              <a:ext uri="{FF2B5EF4-FFF2-40B4-BE49-F238E27FC236}">
                <a16:creationId xmlns:a16="http://schemas.microsoft.com/office/drawing/2014/main" id="{D7CAA2C1-750F-4292-AA1B-A92993591BB4}"/>
              </a:ext>
            </a:extLst>
          </p:cNvPr>
          <p:cNvSpPr/>
          <p:nvPr/>
        </p:nvSpPr>
        <p:spPr>
          <a:xfrm>
            <a:off x="5101589" y="4361450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al 14">
            <a:extLst>
              <a:ext uri="{FF2B5EF4-FFF2-40B4-BE49-F238E27FC236}">
                <a16:creationId xmlns:a16="http://schemas.microsoft.com/office/drawing/2014/main" id="{B008173B-B7DB-4691-BC6F-AE14B4215D14}"/>
              </a:ext>
            </a:extLst>
          </p:cNvPr>
          <p:cNvSpPr/>
          <p:nvPr/>
        </p:nvSpPr>
        <p:spPr>
          <a:xfrm>
            <a:off x="5634989" y="5437817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al 15">
            <a:extLst>
              <a:ext uri="{FF2B5EF4-FFF2-40B4-BE49-F238E27FC236}">
                <a16:creationId xmlns:a16="http://schemas.microsoft.com/office/drawing/2014/main" id="{CCA42A3E-89C4-49B3-BA54-BF2A57AED70C}"/>
              </a:ext>
            </a:extLst>
          </p:cNvPr>
          <p:cNvSpPr/>
          <p:nvPr/>
        </p:nvSpPr>
        <p:spPr>
          <a:xfrm>
            <a:off x="6196013" y="5437817"/>
            <a:ext cx="121920" cy="1228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AE602C6-231D-40C7-9486-764AF9D5DB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32139" y="4068705"/>
            <a:ext cx="3759836" cy="27257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543C1CC-E578-4C8C-BBC4-AE44E2CB1438}"/>
              </a:ext>
            </a:extLst>
          </p:cNvPr>
          <p:cNvSpPr txBox="1"/>
          <p:nvPr/>
        </p:nvSpPr>
        <p:spPr>
          <a:xfrm>
            <a:off x="4519612" y="6388624"/>
            <a:ext cx="757237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Oefen verder met het huiswerk: Opgave ____________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421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740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Cambria Math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jeroen</dc:creator>
  <cp:lastModifiedBy>jeroen</cp:lastModifiedBy>
  <cp:revision>21</cp:revision>
  <dcterms:created xsi:type="dcterms:W3CDTF">2017-12-16T17:35:34Z</dcterms:created>
  <dcterms:modified xsi:type="dcterms:W3CDTF">2017-12-26T11:12:59Z</dcterms:modified>
</cp:coreProperties>
</file>