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sldIdLst>
    <p:sldId id="257" r:id="rId2"/>
    <p:sldId id="258" r:id="rId3"/>
    <p:sldId id="256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88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37B3A97-5D4B-4B59-AE7A-8A9B3BA888A4}" type="datetimeFigureOut">
              <a:rPr lang="nl-NL" smtClean="0"/>
              <a:t>28-12-2017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5EF792-B89D-4CA8-9506-30396817F782}" type="slidenum">
              <a:rPr lang="nl-NL" smtClean="0"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https://play.kahoot.it/#/?quizId=ff331ebd-89f5-4557-9054-e1421322cc29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5EF792-B89D-4CA8-9506-30396817F782}" type="slidenum">
              <a:rPr lang="nl-NL" smtClean="0"/>
              <a:t>2</a:t>
            </a:fld>
            <a:endParaRPr lang="nl-N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el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17" name="Ondertitel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nl-NL" smtClean="0"/>
              <a:t>Klik om het opmaakprofiel van de modelondertitel te bewerken</a:t>
            </a:r>
            <a:endParaRPr kumimoji="0" lang="en-US"/>
          </a:p>
        </p:txBody>
      </p:sp>
      <p:sp>
        <p:nvSpPr>
          <p:cNvPr id="30" name="Tijdelijke aanduiding voor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12/28/2017</a:t>
            </a:fld>
            <a:endParaRPr lang="en-US"/>
          </a:p>
        </p:txBody>
      </p:sp>
      <p:sp>
        <p:nvSpPr>
          <p:cNvPr id="19" name="Tijdelijke aanduiding voor voettekst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27" name="Tijdelijke aanduiding voor dianumm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‹nr.›</a:t>
            </a:fld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12/28/2017</a:t>
            </a:fld>
            <a:endParaRPr lang="en-US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‹nr.›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12/28/2017</a:t>
            </a:fld>
            <a:endParaRPr lang="en-US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‹nr.›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12/28/2017</a:t>
            </a:fld>
            <a:endParaRPr lang="en-US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‹nr.›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12/28/2017</a:t>
            </a:fld>
            <a:endParaRPr lang="en-US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‹nr.›</a:t>
            </a:fld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12/28/2017</a:t>
            </a:fld>
            <a:endParaRPr lang="en-US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‹nr.›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5" name="Tijdelijke aanduiding voor inhoud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12/28/2017</a:t>
            </a:fld>
            <a:endParaRPr lang="en-US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‹nr.›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12/28/2017</a:t>
            </a:fld>
            <a:endParaRPr lang="en-US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‹nr.›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12/28/2017</a:t>
            </a:fld>
            <a:endParaRPr lang="en-US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‹nr.›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12/28/2017</a:t>
            </a:fld>
            <a:endParaRPr lang="en-US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‹nr.›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hthoek met één afgeknipte en afgeronde hoek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hthoekige driehoek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12/28/2017</a:t>
            </a:fld>
            <a:endParaRPr lang="en-US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042AED99-7FB4-404E-8A97-64753DCE42EC}" type="slidenum">
              <a:rPr kumimoji="0" lang="en-US" smtClean="0"/>
              <a:pPr/>
              <a:t>‹nr.›</a:t>
            </a:fld>
            <a:endParaRPr kumimoji="0" lang="en-US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nl-NL" smtClean="0"/>
              <a:t>Klik op het pictogram als u een afbeelding wilt toevoegen</a:t>
            </a:r>
            <a:endParaRPr kumimoji="0" lang="en-US" dirty="0"/>
          </a:p>
        </p:txBody>
      </p:sp>
      <p:sp>
        <p:nvSpPr>
          <p:cNvPr id="10" name="Vrije v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Vrije v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rije v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Vrije v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jdelijke aanduiding voor titel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0" name="Tijdelijke aanduiding voor tekst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nl-NL" smtClean="0"/>
              <a:t>Klik om de modelstijlen te bewerken</a:t>
            </a:r>
          </a:p>
          <a:p>
            <a:pPr lvl="1" eaLnBrk="1" latinLnBrk="0" hangingPunct="1"/>
            <a:r>
              <a:rPr kumimoji="0" lang="nl-NL" smtClean="0"/>
              <a:t>Tweede niveau</a:t>
            </a:r>
          </a:p>
          <a:p>
            <a:pPr lvl="2" eaLnBrk="1" latinLnBrk="0" hangingPunct="1"/>
            <a:r>
              <a:rPr kumimoji="0" lang="nl-NL" smtClean="0"/>
              <a:t>Derde niveau</a:t>
            </a:r>
          </a:p>
          <a:p>
            <a:pPr lvl="3" eaLnBrk="1" latinLnBrk="0" hangingPunct="1"/>
            <a:r>
              <a:rPr kumimoji="0" lang="nl-NL" smtClean="0"/>
              <a:t>Vierde niveau</a:t>
            </a:r>
          </a:p>
          <a:p>
            <a:pPr lvl="4" eaLnBrk="1" latinLnBrk="0" hangingPunct="1"/>
            <a:r>
              <a:rPr kumimoji="0" lang="nl-NL" smtClean="0"/>
              <a:t>Vijfde niveau</a:t>
            </a:r>
            <a:endParaRPr kumimoji="0" lang="en-US"/>
          </a:p>
        </p:txBody>
      </p:sp>
      <p:sp>
        <p:nvSpPr>
          <p:cNvPr id="10" name="Tijdelijke aanduiding voor datum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7C9B81F-C347-4BEF-BFDF-29C42F48304A}" type="datetimeFigureOut">
              <a:rPr lang="en-US" smtClean="0"/>
              <a:pPr/>
              <a:t>12/28/2017</a:t>
            </a:fld>
            <a:endParaRPr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22" name="Tijdelijke aanduiding voor voettekst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 algn="l" eaLnBrk="1" latinLnBrk="0" hangingPunct="1"/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18" name="Tijdelijke aanduiding voor dianumm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42AED99-7FB4-404E-8A97-64753DCE42EC}" type="slidenum">
              <a:rPr kumimoji="0" lang="en-US" smtClean="0"/>
              <a:pPr/>
              <a:t>‹nr.›</a:t>
            </a:fld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grpSp>
        <p:nvGrpSpPr>
          <p:cNvPr id="2" name="Groe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Vrije v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Vrije v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Startopdracht!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Ga direct voor jezelf aan de slag met de volgende twee opgaven:</a:t>
            </a:r>
          </a:p>
          <a:p>
            <a:endParaRPr lang="nl-NL" dirty="0" smtClean="0"/>
          </a:p>
          <a:p>
            <a:r>
              <a:rPr lang="nl-NL" dirty="0" smtClean="0"/>
              <a:t>Los op:</a:t>
            </a:r>
            <a:br>
              <a:rPr lang="nl-NL" dirty="0" smtClean="0"/>
            </a:br>
            <a:r>
              <a:rPr lang="nl-NL" dirty="0" smtClean="0"/>
              <a:t>x</a:t>
            </a:r>
            <a:r>
              <a:rPr lang="nl-NL" baseline="30000" dirty="0" smtClean="0"/>
              <a:t>2 </a:t>
            </a:r>
            <a:r>
              <a:rPr lang="nl-NL" dirty="0" smtClean="0"/>
              <a:t>- </a:t>
            </a:r>
            <a:r>
              <a:rPr lang="nl-NL" dirty="0" smtClean="0"/>
              <a:t>4x </a:t>
            </a:r>
            <a:r>
              <a:rPr lang="nl-NL" dirty="0" smtClean="0"/>
              <a:t>= </a:t>
            </a:r>
            <a:r>
              <a:rPr lang="nl-NL" dirty="0" smtClean="0"/>
              <a:t>5</a:t>
            </a:r>
            <a:endParaRPr lang="nl-NL" dirty="0" smtClean="0"/>
          </a:p>
          <a:p>
            <a:endParaRPr lang="nl-NL" dirty="0" smtClean="0"/>
          </a:p>
          <a:p>
            <a:r>
              <a:rPr lang="nl-NL" dirty="0" smtClean="0"/>
              <a:t>Los op:</a:t>
            </a:r>
            <a:br>
              <a:rPr lang="nl-NL" dirty="0" smtClean="0"/>
            </a:br>
            <a:r>
              <a:rPr lang="nl-NL" dirty="0" smtClean="0"/>
              <a:t>x(x + 3) + 2 = 0</a:t>
            </a:r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Groep groen &amp; groep blauw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922520"/>
          </a:xfrm>
        </p:spPr>
        <p:txBody>
          <a:bodyPr/>
          <a:lstStyle/>
          <a:p>
            <a:r>
              <a:rPr lang="nl-NL" dirty="0" smtClean="0"/>
              <a:t>Maar wat als er haakjes in staan?</a:t>
            </a:r>
            <a:r>
              <a:rPr lang="nl-NL" dirty="0" smtClean="0"/>
              <a:t> </a:t>
            </a:r>
            <a:r>
              <a:rPr lang="nl-NL" dirty="0" smtClean="0"/>
              <a:t/>
            </a:r>
            <a:br>
              <a:rPr lang="nl-NL" dirty="0" smtClean="0"/>
            </a:br>
            <a:r>
              <a:rPr lang="nl-NL" dirty="0" smtClean="0"/>
              <a:t>Los op:  x(x </a:t>
            </a:r>
            <a:r>
              <a:rPr lang="nl-NL" dirty="0" smtClean="0"/>
              <a:t>+ 3) + 2 = 0</a:t>
            </a:r>
          </a:p>
          <a:p>
            <a:pPr>
              <a:buNone/>
            </a:pPr>
            <a:endParaRPr lang="nl-NL" dirty="0" smtClean="0"/>
          </a:p>
          <a:p>
            <a:r>
              <a:rPr lang="nl-NL" dirty="0" smtClean="0"/>
              <a:t>Dan komt er één stap voor de stappen die je al kent:</a:t>
            </a:r>
          </a:p>
          <a:p>
            <a:endParaRPr lang="nl-NL" dirty="0" smtClean="0"/>
          </a:p>
          <a:p>
            <a:r>
              <a:rPr lang="nl-NL" dirty="0" smtClean="0"/>
              <a:t>Stappenplan:</a:t>
            </a:r>
          </a:p>
          <a:p>
            <a:r>
              <a:rPr lang="nl-NL" dirty="0" smtClean="0"/>
              <a:t>1: werk de haakjes weg</a:t>
            </a:r>
          </a:p>
          <a:p>
            <a:r>
              <a:rPr lang="nl-NL" dirty="0" smtClean="0"/>
              <a:t>x^2 + 3x + 2 = 0</a:t>
            </a:r>
          </a:p>
          <a:p>
            <a:endParaRPr lang="nl-NL" dirty="0" smtClean="0"/>
          </a:p>
          <a:p>
            <a:r>
              <a:rPr lang="nl-NL" dirty="0" smtClean="0"/>
              <a:t>Los nu deze vergelijking verder op. (3 minuten)</a:t>
            </a:r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Groep groen &amp; groep blauw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733880"/>
          </a:xfrm>
        </p:spPr>
        <p:txBody>
          <a:bodyPr/>
          <a:lstStyle/>
          <a:p>
            <a:r>
              <a:rPr lang="nl-NL" dirty="0" smtClean="0"/>
              <a:t>x^2 + 3x + 2 = </a:t>
            </a:r>
            <a:r>
              <a:rPr lang="nl-NL" dirty="0" smtClean="0"/>
              <a:t>0</a:t>
            </a:r>
          </a:p>
          <a:p>
            <a:r>
              <a:rPr lang="nl-NL" dirty="0" smtClean="0"/>
              <a:t>2: </a:t>
            </a:r>
            <a:r>
              <a:rPr lang="nl-NL" dirty="0" smtClean="0"/>
              <a:t>maak het rechterlid </a:t>
            </a:r>
            <a:r>
              <a:rPr lang="nl-NL" dirty="0" smtClean="0"/>
              <a:t>0</a:t>
            </a:r>
          </a:p>
          <a:p>
            <a:r>
              <a:rPr lang="nl-NL" dirty="0" smtClean="0"/>
              <a:t>x^2 + 3x + 2 = 0</a:t>
            </a:r>
          </a:p>
          <a:p>
            <a:r>
              <a:rPr lang="nl-NL" dirty="0" smtClean="0"/>
              <a:t>3: </a:t>
            </a:r>
            <a:r>
              <a:rPr lang="nl-NL" dirty="0" smtClean="0"/>
              <a:t>ontbind in factoren </a:t>
            </a:r>
            <a:endParaRPr lang="nl-NL" dirty="0" smtClean="0"/>
          </a:p>
          <a:p>
            <a:r>
              <a:rPr lang="nl-NL" dirty="0" smtClean="0"/>
              <a:t>(x + 1) (x + 2) = 0</a:t>
            </a:r>
          </a:p>
          <a:p>
            <a:r>
              <a:rPr lang="nl-NL" dirty="0" smtClean="0"/>
              <a:t>4: </a:t>
            </a:r>
            <a:r>
              <a:rPr lang="nl-NL" dirty="0" smtClean="0"/>
              <a:t>gebruik A x B = 0 </a:t>
            </a:r>
            <a:r>
              <a:rPr lang="nl-NL" dirty="0" smtClean="0">
                <a:sym typeface="Wingdings" pitchFamily="2" charset="2"/>
              </a:rPr>
              <a:t> A = 0 v B = </a:t>
            </a:r>
            <a:r>
              <a:rPr lang="nl-NL" dirty="0" smtClean="0">
                <a:sym typeface="Wingdings" pitchFamily="2" charset="2"/>
              </a:rPr>
              <a:t>0</a:t>
            </a:r>
          </a:p>
          <a:p>
            <a:r>
              <a:rPr lang="nl-NL" dirty="0" smtClean="0">
                <a:sym typeface="Wingdings" pitchFamily="2" charset="2"/>
              </a:rPr>
              <a:t>x + 1 = 0 v x + 2 = 0</a:t>
            </a:r>
          </a:p>
          <a:p>
            <a:r>
              <a:rPr lang="nl-NL" dirty="0" smtClean="0">
                <a:sym typeface="Wingdings" pitchFamily="2" charset="2"/>
              </a:rPr>
              <a:t>5: </a:t>
            </a:r>
            <a:r>
              <a:rPr lang="nl-NL" dirty="0" smtClean="0"/>
              <a:t>los op voor </a:t>
            </a:r>
            <a:r>
              <a:rPr lang="nl-NL" dirty="0" smtClean="0"/>
              <a:t>x</a:t>
            </a:r>
          </a:p>
          <a:p>
            <a:r>
              <a:rPr lang="nl-NL" dirty="0" smtClean="0"/>
              <a:t>x = - 1 v x = - 2</a:t>
            </a:r>
            <a:endParaRPr lang="nl-NL" dirty="0" smtClean="0"/>
          </a:p>
          <a:p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Groep blauw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Voor jezelf aan de slag met opgave 20, 22, 23 en 25.</a:t>
            </a:r>
          </a:p>
          <a:p>
            <a:endParaRPr lang="nl-NL" dirty="0" smtClean="0"/>
          </a:p>
          <a:p>
            <a:r>
              <a:rPr lang="nl-NL" dirty="0" smtClean="0"/>
              <a:t>Je hebt ongeveer 15 a 20 minuten de tijd.</a:t>
            </a:r>
          </a:p>
          <a:p>
            <a:endParaRPr lang="nl-NL" dirty="0" smtClean="0"/>
          </a:p>
          <a:p>
            <a:r>
              <a:rPr lang="nl-NL" dirty="0" smtClean="0"/>
              <a:t>De antwoorden staan op de ELO.</a:t>
            </a:r>
          </a:p>
          <a:p>
            <a:endParaRPr lang="nl-NL" dirty="0" smtClean="0"/>
          </a:p>
          <a:p>
            <a:r>
              <a:rPr lang="nl-NL" dirty="0" smtClean="0"/>
              <a:t>Ben je klaar? Dan kun je verder werken met de verdiepingsopgaven 26, 29 &amp; 30.</a:t>
            </a:r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Groep groen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l-NL" dirty="0" smtClean="0"/>
              <a:t>We gaan samen opgave 20 a, c &amp; f maken. Daarna:</a:t>
            </a:r>
          </a:p>
          <a:p>
            <a:endParaRPr lang="nl-NL" dirty="0" smtClean="0"/>
          </a:p>
          <a:p>
            <a:r>
              <a:rPr lang="nl-NL" dirty="0" smtClean="0"/>
              <a:t>Voor jezelf aan de slag met opgave 20, 22, 23 en 25.</a:t>
            </a:r>
          </a:p>
          <a:p>
            <a:endParaRPr lang="nl-NL" dirty="0" smtClean="0"/>
          </a:p>
          <a:p>
            <a:r>
              <a:rPr lang="nl-NL" dirty="0" smtClean="0"/>
              <a:t>Je hebt ongeveer 8</a:t>
            </a:r>
            <a:r>
              <a:rPr lang="nl-NL" dirty="0" smtClean="0"/>
              <a:t> </a:t>
            </a:r>
            <a:r>
              <a:rPr lang="nl-NL" dirty="0" smtClean="0"/>
              <a:t>a </a:t>
            </a:r>
            <a:r>
              <a:rPr lang="nl-NL" dirty="0" smtClean="0"/>
              <a:t>10 </a:t>
            </a:r>
            <a:r>
              <a:rPr lang="nl-NL" dirty="0" smtClean="0"/>
              <a:t>minuten de tijd.</a:t>
            </a:r>
          </a:p>
          <a:p>
            <a:endParaRPr lang="nl-NL" dirty="0" smtClean="0"/>
          </a:p>
          <a:p>
            <a:r>
              <a:rPr lang="nl-NL" dirty="0" smtClean="0"/>
              <a:t>De antwoorden staan op de ELO.</a:t>
            </a:r>
          </a:p>
          <a:p>
            <a:endParaRPr lang="nl-NL" dirty="0" smtClean="0"/>
          </a:p>
          <a:p>
            <a:r>
              <a:rPr lang="nl-NL" dirty="0" smtClean="0"/>
              <a:t>Ben je klaar? Dan kun je verder werken met de verdiepingsopgaven 26, 29 &amp; 30.</a:t>
            </a:r>
          </a:p>
          <a:p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Lesafsluiting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Hoe ontbinden we ook al weer in factoren</a:t>
            </a:r>
            <a:r>
              <a:rPr lang="nl-NL" dirty="0" smtClean="0"/>
              <a:t>?</a:t>
            </a:r>
          </a:p>
          <a:p>
            <a:endParaRPr lang="nl-NL" dirty="0" smtClean="0"/>
          </a:p>
          <a:p>
            <a:endParaRPr lang="nl-NL" dirty="0" smtClean="0"/>
          </a:p>
          <a:p>
            <a:r>
              <a:rPr lang="nl-NL" dirty="0" smtClean="0"/>
              <a:t>Hoe lossen we kwadratische vergelijkingen op</a:t>
            </a:r>
            <a:r>
              <a:rPr lang="nl-NL" dirty="0" smtClean="0"/>
              <a:t>?</a:t>
            </a:r>
          </a:p>
          <a:p>
            <a:endParaRPr lang="nl-NL" smtClean="0"/>
          </a:p>
          <a:p>
            <a:endParaRPr lang="nl-NL" dirty="0" smtClean="0"/>
          </a:p>
          <a:p>
            <a:r>
              <a:rPr lang="nl-NL" dirty="0" smtClean="0"/>
              <a:t>Hoe lossen we kwadratische vergelijkingen met haakjes op?</a:t>
            </a:r>
          </a:p>
          <a:p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Voer je uitwerkingen in: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Ga </a:t>
            </a:r>
            <a:r>
              <a:rPr lang="nl-NL" dirty="0" err="1" smtClean="0"/>
              <a:t>kahoot.it</a:t>
            </a:r>
            <a:r>
              <a:rPr lang="nl-NL" dirty="0" smtClean="0"/>
              <a:t> en vul de </a:t>
            </a:r>
            <a:r>
              <a:rPr lang="nl-NL" dirty="0" err="1" smtClean="0"/>
              <a:t>game-pin</a:t>
            </a:r>
            <a:r>
              <a:rPr lang="nl-NL" dirty="0" smtClean="0"/>
              <a:t> in</a:t>
            </a:r>
          </a:p>
          <a:p>
            <a:endParaRPr lang="nl-NL" dirty="0" smtClean="0"/>
          </a:p>
          <a:p>
            <a:r>
              <a:rPr lang="nl-NL" dirty="0" smtClean="0"/>
              <a:t>Vul je voor en achternaam in</a:t>
            </a:r>
          </a:p>
          <a:p>
            <a:endParaRPr lang="nl-NL" dirty="0" smtClean="0"/>
          </a:p>
          <a:p>
            <a:r>
              <a:rPr lang="nl-NL" dirty="0" smtClean="0"/>
              <a:t>Kies tijdens de quizvragen de antwoorden die je hebt berekend bij de startopdracht.</a:t>
            </a:r>
          </a:p>
          <a:p>
            <a:endParaRPr lang="nl-NL" dirty="0" smtClean="0"/>
          </a:p>
          <a:p>
            <a:r>
              <a:rPr lang="nl-NL" dirty="0" smtClean="0"/>
              <a:t>Onthoud hoeveel vragen je goed hebt. </a:t>
            </a:r>
            <a:endParaRPr lang="nl-NL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Kwadratische vergelijkingen oplossen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nl-NL" dirty="0" smtClean="0"/>
              <a:t>Hoe ontbinden we ook al weer in factoren?</a:t>
            </a:r>
          </a:p>
          <a:p>
            <a:r>
              <a:rPr lang="nl-NL" dirty="0" smtClean="0"/>
              <a:t>Hoe lossen we kwadratische vergelijkingen op?</a:t>
            </a:r>
          </a:p>
          <a:p>
            <a:r>
              <a:rPr lang="nl-NL" dirty="0" smtClean="0"/>
              <a:t>Hoe lossen we kwadratische vergelijkingen met haakjes op?</a:t>
            </a:r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Hoeveel vragen had je goed?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0 vragen goed </a:t>
            </a:r>
            <a:r>
              <a:rPr lang="nl-NL" dirty="0" smtClean="0">
                <a:sym typeface="Wingdings" pitchFamily="2" charset="2"/>
              </a:rPr>
              <a:t> groep groen</a:t>
            </a:r>
            <a:r>
              <a:rPr lang="nl-NL" dirty="0" smtClean="0"/>
              <a:t/>
            </a:r>
            <a:br>
              <a:rPr lang="nl-NL" dirty="0" smtClean="0"/>
            </a:br>
            <a:r>
              <a:rPr lang="nl-NL" dirty="0" smtClean="0"/>
              <a:t>ik doe mee met de uitleg en maak daarna samen met de docent een opgave</a:t>
            </a:r>
          </a:p>
          <a:p>
            <a:endParaRPr lang="nl-NL" dirty="0" smtClean="0"/>
          </a:p>
          <a:p>
            <a:r>
              <a:rPr lang="nl-NL" dirty="0" smtClean="0"/>
              <a:t>1 vraag goed </a:t>
            </a:r>
            <a:r>
              <a:rPr lang="nl-NL" dirty="0" smtClean="0">
                <a:sym typeface="Wingdings" pitchFamily="2" charset="2"/>
              </a:rPr>
              <a:t> groep blauw</a:t>
            </a:r>
            <a:br>
              <a:rPr lang="nl-NL" dirty="0" smtClean="0">
                <a:sym typeface="Wingdings" pitchFamily="2" charset="2"/>
              </a:rPr>
            </a:br>
            <a:r>
              <a:rPr lang="nl-NL" dirty="0" smtClean="0">
                <a:sym typeface="Wingdings" pitchFamily="2" charset="2"/>
              </a:rPr>
              <a:t>ik doe mee met de uitleg en ga daarna zelf aan de slag</a:t>
            </a:r>
          </a:p>
          <a:p>
            <a:endParaRPr lang="nl-NL" dirty="0" smtClean="0">
              <a:sym typeface="Wingdings" pitchFamily="2" charset="2"/>
            </a:endParaRPr>
          </a:p>
          <a:p>
            <a:r>
              <a:rPr lang="nl-NL" dirty="0" smtClean="0">
                <a:sym typeface="Wingdings" pitchFamily="2" charset="2"/>
              </a:rPr>
              <a:t>2 vragen goed  groep paars</a:t>
            </a:r>
            <a:br>
              <a:rPr lang="nl-NL" dirty="0" smtClean="0">
                <a:sym typeface="Wingdings" pitchFamily="2" charset="2"/>
              </a:rPr>
            </a:br>
            <a:r>
              <a:rPr lang="nl-NL" dirty="0" smtClean="0">
                <a:sym typeface="Wingdings" pitchFamily="2" charset="2"/>
              </a:rPr>
              <a:t>ik ga direct zelf aan de slag.</a:t>
            </a:r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Groep paars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Voor jezelf aan de slag met opgave 20, 22, 23 en 25.</a:t>
            </a:r>
          </a:p>
          <a:p>
            <a:endParaRPr lang="nl-NL" dirty="0" smtClean="0"/>
          </a:p>
          <a:p>
            <a:r>
              <a:rPr lang="nl-NL" dirty="0" smtClean="0"/>
              <a:t>Je hebt ongeveer 25 a 30 minuten de tijd.</a:t>
            </a:r>
          </a:p>
          <a:p>
            <a:endParaRPr lang="nl-NL" dirty="0" smtClean="0"/>
          </a:p>
          <a:p>
            <a:r>
              <a:rPr lang="nl-NL" dirty="0" smtClean="0"/>
              <a:t>De antwoorden staan op de ELO.</a:t>
            </a:r>
          </a:p>
          <a:p>
            <a:endParaRPr lang="nl-NL" dirty="0" smtClean="0"/>
          </a:p>
          <a:p>
            <a:r>
              <a:rPr lang="nl-NL" dirty="0" smtClean="0"/>
              <a:t>Ben je klaar? Dan kun je verder werken met de verdiepingsopgaven 26, 29 &amp; 30.</a:t>
            </a:r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Groep groen &amp; groep blauw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We hadden de volgende opgave:</a:t>
            </a:r>
          </a:p>
          <a:p>
            <a:endParaRPr lang="nl-NL" dirty="0" smtClean="0"/>
          </a:p>
          <a:p>
            <a:r>
              <a:rPr lang="nl-NL" dirty="0" smtClean="0"/>
              <a:t>Los </a:t>
            </a:r>
            <a:r>
              <a:rPr lang="nl-NL" dirty="0" smtClean="0"/>
              <a:t>op:</a:t>
            </a:r>
            <a:br>
              <a:rPr lang="nl-NL" dirty="0" smtClean="0"/>
            </a:br>
            <a:r>
              <a:rPr lang="nl-NL" dirty="0" smtClean="0"/>
              <a:t>x</a:t>
            </a:r>
            <a:r>
              <a:rPr lang="nl-NL" baseline="30000" dirty="0" smtClean="0"/>
              <a:t>2 </a:t>
            </a:r>
            <a:r>
              <a:rPr lang="nl-NL" dirty="0" smtClean="0"/>
              <a:t>- 4x = 5</a:t>
            </a:r>
          </a:p>
          <a:p>
            <a:endParaRPr lang="nl-NL" dirty="0" smtClean="0"/>
          </a:p>
          <a:p>
            <a:r>
              <a:rPr lang="nl-NL" dirty="0" smtClean="0"/>
              <a:t>Stappenplan:</a:t>
            </a:r>
          </a:p>
          <a:p>
            <a:r>
              <a:rPr lang="nl-NL" dirty="0" smtClean="0"/>
              <a:t>1: maak het rechterlid 0</a:t>
            </a:r>
            <a:r>
              <a:rPr lang="nl-NL" dirty="0" smtClean="0"/>
              <a:t/>
            </a:r>
            <a:br>
              <a:rPr lang="nl-NL" dirty="0" smtClean="0"/>
            </a:br>
            <a:r>
              <a:rPr lang="nl-NL" dirty="0" smtClean="0"/>
              <a:t>x</a:t>
            </a:r>
            <a:r>
              <a:rPr lang="nl-NL" baseline="30000" dirty="0" smtClean="0"/>
              <a:t>2 </a:t>
            </a:r>
            <a:r>
              <a:rPr lang="nl-NL" dirty="0" smtClean="0"/>
              <a:t>- 4x </a:t>
            </a:r>
            <a:r>
              <a:rPr lang="nl-NL" dirty="0" smtClean="0"/>
              <a:t>- 5 = 0</a:t>
            </a:r>
            <a:endParaRPr lang="nl-NL" dirty="0" smtClean="0"/>
          </a:p>
          <a:p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Groep groen &amp; groep blauw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2: ontbind in factoren </a:t>
            </a:r>
            <a:r>
              <a:rPr lang="nl-NL" dirty="0" smtClean="0"/>
              <a:t/>
            </a:r>
            <a:br>
              <a:rPr lang="nl-NL" dirty="0" smtClean="0"/>
            </a:br>
            <a:r>
              <a:rPr lang="nl-NL" dirty="0" smtClean="0"/>
              <a:t>x</a:t>
            </a:r>
            <a:r>
              <a:rPr lang="nl-NL" baseline="30000" dirty="0" smtClean="0"/>
              <a:t>2 </a:t>
            </a:r>
            <a:r>
              <a:rPr lang="nl-NL" dirty="0" smtClean="0"/>
              <a:t>- 4x </a:t>
            </a:r>
            <a:r>
              <a:rPr lang="nl-NL" dirty="0" smtClean="0"/>
              <a:t>- 5 = 0</a:t>
            </a:r>
          </a:p>
          <a:p>
            <a:endParaRPr lang="nl-NL" dirty="0" smtClean="0"/>
          </a:p>
          <a:p>
            <a:endParaRPr lang="nl-NL" dirty="0" smtClean="0"/>
          </a:p>
          <a:p>
            <a:r>
              <a:rPr lang="nl-NL" dirty="0" smtClean="0"/>
              <a:t>In dit geval met de </a:t>
            </a:r>
            <a:r>
              <a:rPr lang="nl-NL" dirty="0" err="1" smtClean="0"/>
              <a:t>product-som</a:t>
            </a:r>
            <a:r>
              <a:rPr lang="nl-NL" dirty="0" smtClean="0"/>
              <a:t> methode.</a:t>
            </a:r>
          </a:p>
          <a:p>
            <a:endParaRPr lang="nl-NL" dirty="0" smtClean="0"/>
          </a:p>
          <a:p>
            <a:endParaRPr lang="nl-NL" dirty="0" smtClean="0"/>
          </a:p>
          <a:p>
            <a:r>
              <a:rPr lang="nl-NL" dirty="0" smtClean="0"/>
              <a:t>(x + 1) (x – 5) = 0</a:t>
            </a:r>
            <a:endParaRPr lang="nl-NL" dirty="0" smtClean="0"/>
          </a:p>
          <a:p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Groep groen &amp; groep blauw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3</a:t>
            </a:r>
            <a:r>
              <a:rPr lang="nl-NL" dirty="0" smtClean="0"/>
              <a:t>: gebruik A x B = 0 </a:t>
            </a:r>
            <a:r>
              <a:rPr lang="nl-NL" dirty="0" smtClean="0">
                <a:sym typeface="Wingdings" pitchFamily="2" charset="2"/>
              </a:rPr>
              <a:t> A = 0 v B = 0</a:t>
            </a:r>
            <a:r>
              <a:rPr lang="nl-NL" dirty="0" smtClean="0"/>
              <a:t/>
            </a:r>
            <a:br>
              <a:rPr lang="nl-NL" dirty="0" smtClean="0"/>
            </a:br>
            <a:endParaRPr lang="nl-NL" dirty="0" smtClean="0"/>
          </a:p>
          <a:p>
            <a:endParaRPr lang="nl-NL" dirty="0" smtClean="0"/>
          </a:p>
          <a:p>
            <a:r>
              <a:rPr lang="nl-NL" dirty="0" smtClean="0"/>
              <a:t>(x + 1) (x – 5) = 0</a:t>
            </a:r>
          </a:p>
          <a:p>
            <a:endParaRPr lang="nl-NL" dirty="0" smtClean="0"/>
          </a:p>
          <a:p>
            <a:endParaRPr lang="nl-NL" dirty="0" smtClean="0"/>
          </a:p>
          <a:p>
            <a:r>
              <a:rPr lang="nl-NL" dirty="0" smtClean="0"/>
              <a:t>x + 1 = 0		v	x – 5 = 0</a:t>
            </a:r>
            <a:endParaRPr lang="nl-NL" dirty="0" smtClean="0"/>
          </a:p>
          <a:p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Groep groen &amp; groep blauw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4: los op voor x</a:t>
            </a:r>
          </a:p>
          <a:p>
            <a:endParaRPr lang="nl-NL" dirty="0" smtClean="0"/>
          </a:p>
          <a:p>
            <a:endParaRPr lang="nl-NL" dirty="0" smtClean="0"/>
          </a:p>
          <a:p>
            <a:r>
              <a:rPr lang="nl-NL" dirty="0" smtClean="0"/>
              <a:t>x + 1 = 0		v	x – 5 = 0</a:t>
            </a:r>
          </a:p>
          <a:p>
            <a:endParaRPr lang="nl-NL" dirty="0" smtClean="0"/>
          </a:p>
          <a:p>
            <a:endParaRPr lang="nl-NL" dirty="0" smtClean="0"/>
          </a:p>
          <a:p>
            <a:r>
              <a:rPr lang="nl-NL" dirty="0" smtClean="0"/>
              <a:t>x = - 1		v	x = 5</a:t>
            </a:r>
            <a:endParaRPr lang="nl-NL" dirty="0" smtClean="0"/>
          </a:p>
          <a:p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49</TotalTime>
  <Words>457</Words>
  <Application>Microsoft Office PowerPoint</Application>
  <PresentationFormat>Diavoorstelling (4:3)</PresentationFormat>
  <Paragraphs>110</Paragraphs>
  <Slides>14</Slides>
  <Notes>1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14</vt:i4>
      </vt:variant>
    </vt:vector>
  </HeadingPairs>
  <TitlesOfParts>
    <vt:vector size="15" baseType="lpstr">
      <vt:lpstr>Flow</vt:lpstr>
      <vt:lpstr>Startopdracht!</vt:lpstr>
      <vt:lpstr>Voer je uitwerkingen in:</vt:lpstr>
      <vt:lpstr>Kwadratische vergelijkingen oplossen</vt:lpstr>
      <vt:lpstr>Hoeveel vragen had je goed?</vt:lpstr>
      <vt:lpstr>Groep paars</vt:lpstr>
      <vt:lpstr>Groep groen &amp; groep blauw</vt:lpstr>
      <vt:lpstr>Groep groen &amp; groep blauw</vt:lpstr>
      <vt:lpstr>Groep groen &amp; groep blauw</vt:lpstr>
      <vt:lpstr>Groep groen &amp; groep blauw</vt:lpstr>
      <vt:lpstr>Groep groen &amp; groep blauw</vt:lpstr>
      <vt:lpstr>Groep groen &amp; groep blauw</vt:lpstr>
      <vt:lpstr>Groep blauw</vt:lpstr>
      <vt:lpstr>Groep groen</vt:lpstr>
      <vt:lpstr>Lesafsluiting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Startopdracht!</dc:title>
  <dc:creator>Windows-gebruiker</dc:creator>
  <cp:lastModifiedBy>Windows-gebruiker</cp:lastModifiedBy>
  <cp:revision>5</cp:revision>
  <dcterms:created xsi:type="dcterms:W3CDTF">2017-12-28T09:18:37Z</dcterms:created>
  <dcterms:modified xsi:type="dcterms:W3CDTF">2017-12-28T10:08:04Z</dcterms:modified>
</cp:coreProperties>
</file>